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drawings/drawing2.xml" ContentType="application/vnd.openxmlformats-officedocument.drawingml.chartshapes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drawings/drawing3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9" r:id="rId4"/>
    <p:sldId id="258" r:id="rId5"/>
    <p:sldId id="262" r:id="rId6"/>
    <p:sldId id="263" r:id="rId7"/>
    <p:sldId id="264" r:id="rId8"/>
    <p:sldId id="266" r:id="rId9"/>
    <p:sldId id="267" r:id="rId10"/>
    <p:sldId id="270" r:id="rId11"/>
    <p:sldId id="268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.xml"/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7260354862590071E-2"/>
          <c:y val="2.6562025847874315E-2"/>
          <c:w val="0.95281408682475488"/>
          <c:h val="0.8320344496355849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Sheet1!$B$3</c:f>
              <c:strCache>
                <c:ptCount val="1"/>
                <c:pt idx="0">
                  <c:v>value</c:v>
                </c:pt>
              </c:strCache>
            </c:strRef>
          </c:tx>
          <c:spPr>
            <a:solidFill>
              <a:srgbClr val="075B79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DE96-4E18-8E8A-442B15A62B44}"/>
              </c:ext>
            </c:extLst>
          </c:dPt>
          <c:dPt>
            <c:idx val="11"/>
            <c:invertIfNegative val="0"/>
            <c:bubble3D val="0"/>
            <c:spPr>
              <a:solidFill>
                <a:srgbClr val="D48127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0-1062-499F-960F-6DB7FEDF2013}"/>
              </c:ext>
            </c:extLst>
          </c:dPt>
          <c:cat>
            <c:strRef>
              <c:f>Sheet1!$A$4:$A$32</c:f>
              <c:strCache>
                <c:ptCount val="29"/>
                <c:pt idx="0">
                  <c:v>NL</c:v>
                </c:pt>
                <c:pt idx="1">
                  <c:v>UK</c:v>
                </c:pt>
                <c:pt idx="2">
                  <c:v>BE</c:v>
                </c:pt>
                <c:pt idx="3">
                  <c:v>DK</c:v>
                </c:pt>
                <c:pt idx="4">
                  <c:v>IE</c:v>
                </c:pt>
                <c:pt idx="5">
                  <c:v>FI</c:v>
                </c:pt>
                <c:pt idx="6">
                  <c:v>LU</c:v>
                </c:pt>
                <c:pt idx="7">
                  <c:v>EE</c:v>
                </c:pt>
                <c:pt idx="8">
                  <c:v>MT</c:v>
                </c:pt>
                <c:pt idx="9">
                  <c:v>DE</c:v>
                </c:pt>
                <c:pt idx="10">
                  <c:v>IT</c:v>
                </c:pt>
                <c:pt idx="11">
                  <c:v>SE</c:v>
                </c:pt>
                <c:pt idx="12">
                  <c:v>SK</c:v>
                </c:pt>
                <c:pt idx="13">
                  <c:v>EU28</c:v>
                </c:pt>
                <c:pt idx="14">
                  <c:v>CZ</c:v>
                </c:pt>
                <c:pt idx="15">
                  <c:v>PT</c:v>
                </c:pt>
                <c:pt idx="16">
                  <c:v>HU</c:v>
                </c:pt>
                <c:pt idx="17">
                  <c:v>CY</c:v>
                </c:pt>
                <c:pt idx="18">
                  <c:v>SI</c:v>
                </c:pt>
                <c:pt idx="19">
                  <c:v>ES</c:v>
                </c:pt>
                <c:pt idx="20">
                  <c:v>RO</c:v>
                </c:pt>
                <c:pt idx="21">
                  <c:v>AT</c:v>
                </c:pt>
                <c:pt idx="22">
                  <c:v>LT</c:v>
                </c:pt>
                <c:pt idx="23">
                  <c:v>LV</c:v>
                </c:pt>
                <c:pt idx="24">
                  <c:v>PL</c:v>
                </c:pt>
                <c:pt idx="25">
                  <c:v>FR</c:v>
                </c:pt>
                <c:pt idx="26">
                  <c:v>HR</c:v>
                </c:pt>
                <c:pt idx="27">
                  <c:v>EL</c:v>
                </c:pt>
                <c:pt idx="28">
                  <c:v>BE</c:v>
                </c:pt>
              </c:strCache>
            </c:strRef>
          </c:cat>
          <c:val>
            <c:numRef>
              <c:f>Sheet1!$B$4:$B$32</c:f>
              <c:numCache>
                <c:formatCode>General</c:formatCode>
                <c:ptCount val="29"/>
                <c:pt idx="0">
                  <c:v>16</c:v>
                </c:pt>
                <c:pt idx="1">
                  <c:v>16</c:v>
                </c:pt>
                <c:pt idx="2">
                  <c:v>17</c:v>
                </c:pt>
                <c:pt idx="3">
                  <c:v>17</c:v>
                </c:pt>
                <c:pt idx="4">
                  <c:v>19</c:v>
                </c:pt>
                <c:pt idx="5">
                  <c:v>19</c:v>
                </c:pt>
                <c:pt idx="6">
                  <c:v>20</c:v>
                </c:pt>
                <c:pt idx="7">
                  <c:v>21</c:v>
                </c:pt>
                <c:pt idx="8">
                  <c:v>21</c:v>
                </c:pt>
                <c:pt idx="9">
                  <c:v>23</c:v>
                </c:pt>
                <c:pt idx="10">
                  <c:v>24</c:v>
                </c:pt>
                <c:pt idx="11">
                  <c:v>24</c:v>
                </c:pt>
                <c:pt idx="12">
                  <c:v>24</c:v>
                </c:pt>
                <c:pt idx="13">
                  <c:v>25</c:v>
                </c:pt>
                <c:pt idx="14">
                  <c:v>25</c:v>
                </c:pt>
                <c:pt idx="15">
                  <c:v>25</c:v>
                </c:pt>
                <c:pt idx="16">
                  <c:v>25</c:v>
                </c:pt>
                <c:pt idx="17">
                  <c:v>26</c:v>
                </c:pt>
                <c:pt idx="18">
                  <c:v>26</c:v>
                </c:pt>
                <c:pt idx="19">
                  <c:v>26</c:v>
                </c:pt>
                <c:pt idx="20">
                  <c:v>27</c:v>
                </c:pt>
                <c:pt idx="21">
                  <c:v>27</c:v>
                </c:pt>
                <c:pt idx="22">
                  <c:v>28</c:v>
                </c:pt>
                <c:pt idx="23">
                  <c:v>28</c:v>
                </c:pt>
                <c:pt idx="24">
                  <c:v>28</c:v>
                </c:pt>
                <c:pt idx="25">
                  <c:v>33</c:v>
                </c:pt>
                <c:pt idx="26">
                  <c:v>34</c:v>
                </c:pt>
                <c:pt idx="27">
                  <c:v>35</c:v>
                </c:pt>
                <c:pt idx="28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AD-4116-A261-5789530A7D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5055104"/>
        <c:axId val="145081472"/>
      </c:barChart>
      <c:catAx>
        <c:axId val="1450551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800">
                <a:solidFill>
                  <a:srgbClr val="11516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sv-SE"/>
          </a:p>
        </c:txPr>
        <c:crossAx val="145081472"/>
        <c:crosses val="autoZero"/>
        <c:auto val="1"/>
        <c:lblAlgn val="ctr"/>
        <c:lblOffset val="100"/>
        <c:noMultiLvlLbl val="0"/>
      </c:catAx>
      <c:valAx>
        <c:axId val="1450814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>
                <a:solidFill>
                  <a:srgbClr val="11516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sv-SE"/>
          </a:p>
        </c:txPr>
        <c:crossAx val="145055104"/>
        <c:crosses val="autoZero"/>
        <c:crossBetween val="between"/>
      </c:valAx>
      <c:spPr>
        <a:ln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sv-SE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7260354862590071E-2"/>
          <c:y val="2.6562025847874315E-2"/>
          <c:w val="0.95281408682475488"/>
          <c:h val="0.8320344496355849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Sheet1!$B$3</c:f>
              <c:strCache>
                <c:ptCount val="1"/>
                <c:pt idx="0">
                  <c:v>value</c:v>
                </c:pt>
              </c:strCache>
            </c:strRef>
          </c:tx>
          <c:spPr>
            <a:solidFill>
              <a:srgbClr val="075B79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rgbClr val="D48127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DE96-4E18-8E8A-442B15A62B44}"/>
              </c:ext>
            </c:extLst>
          </c:dPt>
          <c:dPt>
            <c:idx val="1"/>
            <c:invertIfNegative val="0"/>
            <c:bubble3D val="0"/>
            <c:spPr>
              <a:solidFill>
                <a:srgbClr val="C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BC15-4C93-8282-C2A321DB83AE}"/>
              </c:ext>
            </c:extLst>
          </c:dPt>
          <c:cat>
            <c:strRef>
              <c:f>Sheet1!$A$4:$A$33</c:f>
              <c:strCache>
                <c:ptCount val="30"/>
                <c:pt idx="0">
                  <c:v>SE</c:v>
                </c:pt>
                <c:pt idx="1">
                  <c:v>NO</c:v>
                </c:pt>
                <c:pt idx="2">
                  <c:v>DK</c:v>
                </c:pt>
                <c:pt idx="3">
                  <c:v>NL</c:v>
                </c:pt>
                <c:pt idx="4">
                  <c:v>UK</c:v>
                </c:pt>
                <c:pt idx="5">
                  <c:v>BE</c:v>
                </c:pt>
                <c:pt idx="6">
                  <c:v>FI</c:v>
                </c:pt>
                <c:pt idx="7">
                  <c:v>LU</c:v>
                </c:pt>
                <c:pt idx="8">
                  <c:v>IE</c:v>
                </c:pt>
                <c:pt idx="9">
                  <c:v>EE</c:v>
                </c:pt>
                <c:pt idx="10">
                  <c:v>MT</c:v>
                </c:pt>
                <c:pt idx="11">
                  <c:v>DE</c:v>
                </c:pt>
                <c:pt idx="12">
                  <c:v>IT</c:v>
                </c:pt>
                <c:pt idx="13">
                  <c:v>EU28</c:v>
                </c:pt>
                <c:pt idx="14">
                  <c:v>SK</c:v>
                </c:pt>
                <c:pt idx="15">
                  <c:v>CZ</c:v>
                </c:pt>
                <c:pt idx="16">
                  <c:v>HU</c:v>
                </c:pt>
                <c:pt idx="17">
                  <c:v>PT</c:v>
                </c:pt>
                <c:pt idx="18">
                  <c:v>CY</c:v>
                </c:pt>
                <c:pt idx="19">
                  <c:v>SI</c:v>
                </c:pt>
                <c:pt idx="20">
                  <c:v>ES</c:v>
                </c:pt>
                <c:pt idx="21">
                  <c:v>RO</c:v>
                </c:pt>
                <c:pt idx="22">
                  <c:v>AT</c:v>
                </c:pt>
                <c:pt idx="23">
                  <c:v>LT</c:v>
                </c:pt>
                <c:pt idx="24">
                  <c:v>LV</c:v>
                </c:pt>
                <c:pt idx="25">
                  <c:v>PL</c:v>
                </c:pt>
                <c:pt idx="26">
                  <c:v>FR</c:v>
                </c:pt>
                <c:pt idx="27">
                  <c:v>HR</c:v>
                </c:pt>
                <c:pt idx="28">
                  <c:v>EL</c:v>
                </c:pt>
                <c:pt idx="29">
                  <c:v>BG</c:v>
                </c:pt>
              </c:strCache>
            </c:strRef>
          </c:cat>
          <c:val>
            <c:numRef>
              <c:f>Sheet1!$B$4:$B$33</c:f>
              <c:numCache>
                <c:formatCode>General</c:formatCode>
                <c:ptCount val="30"/>
                <c:pt idx="0">
                  <c:v>5</c:v>
                </c:pt>
                <c:pt idx="1">
                  <c:v>11</c:v>
                </c:pt>
                <c:pt idx="2">
                  <c:v>16</c:v>
                </c:pt>
                <c:pt idx="3">
                  <c:v>16</c:v>
                </c:pt>
                <c:pt idx="4">
                  <c:v>16</c:v>
                </c:pt>
                <c:pt idx="5">
                  <c:v>17</c:v>
                </c:pt>
                <c:pt idx="6">
                  <c:v>18</c:v>
                </c:pt>
                <c:pt idx="7">
                  <c:v>19</c:v>
                </c:pt>
                <c:pt idx="8">
                  <c:v>19</c:v>
                </c:pt>
                <c:pt idx="9">
                  <c:v>20</c:v>
                </c:pt>
                <c:pt idx="10">
                  <c:v>21</c:v>
                </c:pt>
                <c:pt idx="11">
                  <c:v>23</c:v>
                </c:pt>
                <c:pt idx="12">
                  <c:v>24</c:v>
                </c:pt>
                <c:pt idx="13">
                  <c:v>24</c:v>
                </c:pt>
                <c:pt idx="14">
                  <c:v>24</c:v>
                </c:pt>
                <c:pt idx="15">
                  <c:v>25</c:v>
                </c:pt>
                <c:pt idx="16">
                  <c:v>25</c:v>
                </c:pt>
                <c:pt idx="17">
                  <c:v>25</c:v>
                </c:pt>
                <c:pt idx="18">
                  <c:v>26</c:v>
                </c:pt>
                <c:pt idx="19">
                  <c:v>26</c:v>
                </c:pt>
                <c:pt idx="20">
                  <c:v>26</c:v>
                </c:pt>
                <c:pt idx="21">
                  <c:v>27</c:v>
                </c:pt>
                <c:pt idx="22">
                  <c:v>27</c:v>
                </c:pt>
                <c:pt idx="23">
                  <c:v>28</c:v>
                </c:pt>
                <c:pt idx="24">
                  <c:v>28</c:v>
                </c:pt>
                <c:pt idx="25">
                  <c:v>28</c:v>
                </c:pt>
                <c:pt idx="26">
                  <c:v>33</c:v>
                </c:pt>
                <c:pt idx="27">
                  <c:v>33</c:v>
                </c:pt>
                <c:pt idx="28">
                  <c:v>35</c:v>
                </c:pt>
                <c:pt idx="29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AD-4116-A261-5789530A7D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5055104"/>
        <c:axId val="145081472"/>
      </c:barChart>
      <c:catAx>
        <c:axId val="1450551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800">
                <a:solidFill>
                  <a:srgbClr val="11516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sv-SE"/>
          </a:p>
        </c:txPr>
        <c:crossAx val="145081472"/>
        <c:crosses val="autoZero"/>
        <c:auto val="1"/>
        <c:lblAlgn val="ctr"/>
        <c:lblOffset val="100"/>
        <c:noMultiLvlLbl val="0"/>
      </c:catAx>
      <c:valAx>
        <c:axId val="1450814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>
                <a:solidFill>
                  <a:srgbClr val="11516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sv-SE"/>
          </a:p>
        </c:txPr>
        <c:crossAx val="145055104"/>
        <c:crosses val="autoZero"/>
        <c:crossBetween val="between"/>
      </c:valAx>
      <c:spPr>
        <a:ln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sv-SE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7260354862590071E-2"/>
          <c:y val="2.6562025847874315E-2"/>
          <c:w val="0.95281408682475488"/>
          <c:h val="0.8320344496355849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Sheet1!$B$3</c:f>
              <c:strCache>
                <c:ptCount val="1"/>
                <c:pt idx="0">
                  <c:v>value</c:v>
                </c:pt>
              </c:strCache>
            </c:strRef>
          </c:tx>
          <c:spPr>
            <a:solidFill>
              <a:srgbClr val="075B79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rgbClr val="D48127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DE96-4E18-8E8A-442B15A62B44}"/>
              </c:ext>
            </c:extLst>
          </c:dPt>
          <c:cat>
            <c:strRef>
              <c:f>Sheet1!$A$4:$A$32</c:f>
              <c:strCache>
                <c:ptCount val="29"/>
                <c:pt idx="0">
                  <c:v>SE</c:v>
                </c:pt>
                <c:pt idx="1">
                  <c:v>DK</c:v>
                </c:pt>
                <c:pt idx="2">
                  <c:v>NL</c:v>
                </c:pt>
                <c:pt idx="3">
                  <c:v>FI</c:v>
                </c:pt>
                <c:pt idx="4">
                  <c:v>BE</c:v>
                </c:pt>
                <c:pt idx="5">
                  <c:v>EE</c:v>
                </c:pt>
                <c:pt idx="6">
                  <c:v>LV</c:v>
                </c:pt>
                <c:pt idx="7">
                  <c:v>ES</c:v>
                </c:pt>
                <c:pt idx="8">
                  <c:v>FR</c:v>
                </c:pt>
                <c:pt idx="9">
                  <c:v>UK</c:v>
                </c:pt>
                <c:pt idx="10">
                  <c:v>LU</c:v>
                </c:pt>
                <c:pt idx="11">
                  <c:v>DE</c:v>
                </c:pt>
                <c:pt idx="12">
                  <c:v>EU28</c:v>
                </c:pt>
                <c:pt idx="13">
                  <c:v>MT</c:v>
                </c:pt>
                <c:pt idx="14">
                  <c:v>AT</c:v>
                </c:pt>
                <c:pt idx="15">
                  <c:v>SI</c:v>
                </c:pt>
                <c:pt idx="16">
                  <c:v>CZ</c:v>
                </c:pt>
                <c:pt idx="17">
                  <c:v>EL</c:v>
                </c:pt>
                <c:pt idx="18">
                  <c:v>IE</c:v>
                </c:pt>
                <c:pt idx="19">
                  <c:v>PL</c:v>
                </c:pt>
                <c:pt idx="20">
                  <c:v>LT</c:v>
                </c:pt>
                <c:pt idx="21">
                  <c:v>CY</c:v>
                </c:pt>
                <c:pt idx="22">
                  <c:v>SK</c:v>
                </c:pt>
                <c:pt idx="23">
                  <c:v>HR</c:v>
                </c:pt>
                <c:pt idx="24">
                  <c:v>RO</c:v>
                </c:pt>
                <c:pt idx="25">
                  <c:v>PT</c:v>
                </c:pt>
                <c:pt idx="26">
                  <c:v>IT</c:v>
                </c:pt>
                <c:pt idx="27">
                  <c:v>HU</c:v>
                </c:pt>
                <c:pt idx="28">
                  <c:v>BG</c:v>
                </c:pt>
              </c:strCache>
            </c:strRef>
          </c:cat>
          <c:val>
            <c:numRef>
              <c:f>Sheet1!$B$4:$B$32</c:f>
              <c:numCache>
                <c:formatCode>General</c:formatCode>
                <c:ptCount val="29"/>
                <c:pt idx="0">
                  <c:v>41</c:v>
                </c:pt>
                <c:pt idx="1">
                  <c:v>33</c:v>
                </c:pt>
                <c:pt idx="2">
                  <c:v>32</c:v>
                </c:pt>
                <c:pt idx="3">
                  <c:v>29</c:v>
                </c:pt>
                <c:pt idx="4">
                  <c:v>24</c:v>
                </c:pt>
                <c:pt idx="5">
                  <c:v>24</c:v>
                </c:pt>
                <c:pt idx="6">
                  <c:v>23</c:v>
                </c:pt>
                <c:pt idx="7">
                  <c:v>22</c:v>
                </c:pt>
                <c:pt idx="8">
                  <c:v>22</c:v>
                </c:pt>
                <c:pt idx="9">
                  <c:v>22</c:v>
                </c:pt>
                <c:pt idx="10">
                  <c:v>22</c:v>
                </c:pt>
                <c:pt idx="11">
                  <c:v>21</c:v>
                </c:pt>
                <c:pt idx="12">
                  <c:v>20</c:v>
                </c:pt>
                <c:pt idx="13">
                  <c:v>19</c:v>
                </c:pt>
                <c:pt idx="14">
                  <c:v>19</c:v>
                </c:pt>
                <c:pt idx="15">
                  <c:v>19</c:v>
                </c:pt>
                <c:pt idx="16">
                  <c:v>19</c:v>
                </c:pt>
                <c:pt idx="17">
                  <c:v>19</c:v>
                </c:pt>
                <c:pt idx="18">
                  <c:v>18</c:v>
                </c:pt>
                <c:pt idx="19">
                  <c:v>18</c:v>
                </c:pt>
                <c:pt idx="20">
                  <c:v>18</c:v>
                </c:pt>
                <c:pt idx="21">
                  <c:v>17</c:v>
                </c:pt>
                <c:pt idx="22">
                  <c:v>17</c:v>
                </c:pt>
                <c:pt idx="23">
                  <c:v>16</c:v>
                </c:pt>
                <c:pt idx="24">
                  <c:v>14</c:v>
                </c:pt>
                <c:pt idx="25">
                  <c:v>14</c:v>
                </c:pt>
                <c:pt idx="26">
                  <c:v>14</c:v>
                </c:pt>
                <c:pt idx="27">
                  <c:v>14</c:v>
                </c:pt>
                <c:pt idx="28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AD-4116-A261-5789530A7D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5055104"/>
        <c:axId val="145081472"/>
      </c:barChart>
      <c:catAx>
        <c:axId val="1450551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800">
                <a:solidFill>
                  <a:srgbClr val="11516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sv-SE"/>
          </a:p>
        </c:txPr>
        <c:crossAx val="145081472"/>
        <c:crosses val="autoZero"/>
        <c:auto val="1"/>
        <c:lblAlgn val="ctr"/>
        <c:lblOffset val="100"/>
        <c:noMultiLvlLbl val="0"/>
      </c:catAx>
      <c:valAx>
        <c:axId val="1450814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>
                <a:solidFill>
                  <a:srgbClr val="11516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sv-SE"/>
          </a:p>
        </c:txPr>
        <c:crossAx val="145055104"/>
        <c:crosses val="autoZero"/>
        <c:crossBetween val="between"/>
      </c:valAx>
      <c:spPr>
        <a:ln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sv-SE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7260354862590071E-2"/>
          <c:y val="2.6562025847874315E-2"/>
          <c:w val="0.95281408682475488"/>
          <c:h val="0.8320344496355849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Sheet1!$B$3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rgbClr val="66A1B5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DE96-4E18-8E8A-442B15A62B44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1062-499F-960F-6DB7FEDF2013}"/>
              </c:ext>
            </c:extLst>
          </c:dPt>
          <c:cat>
            <c:strRef>
              <c:f>Sheet1!$A$4:$A$32</c:f>
              <c:strCache>
                <c:ptCount val="29"/>
                <c:pt idx="0">
                  <c:v>SE</c:v>
                </c:pt>
                <c:pt idx="1">
                  <c:v>FI</c:v>
                </c:pt>
                <c:pt idx="2">
                  <c:v>DK</c:v>
                </c:pt>
                <c:pt idx="3">
                  <c:v>AT</c:v>
                </c:pt>
                <c:pt idx="4">
                  <c:v>EE</c:v>
                </c:pt>
                <c:pt idx="5">
                  <c:v>LV</c:v>
                </c:pt>
                <c:pt idx="6">
                  <c:v>CZ</c:v>
                </c:pt>
                <c:pt idx="7">
                  <c:v>LU</c:v>
                </c:pt>
                <c:pt idx="8">
                  <c:v>SI</c:v>
                </c:pt>
                <c:pt idx="9">
                  <c:v>SK</c:v>
                </c:pt>
                <c:pt idx="10">
                  <c:v>BE</c:v>
                </c:pt>
                <c:pt idx="11">
                  <c:v>DE</c:v>
                </c:pt>
                <c:pt idx="12">
                  <c:v>EU28</c:v>
                </c:pt>
                <c:pt idx="13">
                  <c:v>IT</c:v>
                </c:pt>
                <c:pt idx="14">
                  <c:v>HR</c:v>
                </c:pt>
                <c:pt idx="15">
                  <c:v>CY</c:v>
                </c:pt>
                <c:pt idx="16">
                  <c:v>LT</c:v>
                </c:pt>
                <c:pt idx="17">
                  <c:v>FR</c:v>
                </c:pt>
                <c:pt idx="18">
                  <c:v>NL</c:v>
                </c:pt>
                <c:pt idx="19">
                  <c:v>PL</c:v>
                </c:pt>
                <c:pt idx="20">
                  <c:v>UK</c:v>
                </c:pt>
                <c:pt idx="21">
                  <c:v>PT</c:v>
                </c:pt>
                <c:pt idx="22">
                  <c:v>MT</c:v>
                </c:pt>
                <c:pt idx="23">
                  <c:v>RO</c:v>
                </c:pt>
                <c:pt idx="24">
                  <c:v>BG</c:v>
                </c:pt>
                <c:pt idx="25">
                  <c:v>IE</c:v>
                </c:pt>
                <c:pt idx="26">
                  <c:v>EL</c:v>
                </c:pt>
                <c:pt idx="27">
                  <c:v>ES</c:v>
                </c:pt>
                <c:pt idx="28">
                  <c:v>HU</c:v>
                </c:pt>
              </c:strCache>
            </c:strRef>
          </c:cat>
          <c:val>
            <c:numRef>
              <c:f>Sheet1!$B$4:$B$32</c:f>
              <c:numCache>
                <c:formatCode>General</c:formatCode>
                <c:ptCount val="29"/>
                <c:pt idx="0">
                  <c:v>50</c:v>
                </c:pt>
                <c:pt idx="1">
                  <c:v>16</c:v>
                </c:pt>
                <c:pt idx="2">
                  <c:v>16</c:v>
                </c:pt>
                <c:pt idx="3">
                  <c:v>12</c:v>
                </c:pt>
                <c:pt idx="4">
                  <c:v>11</c:v>
                </c:pt>
                <c:pt idx="5">
                  <c:v>9</c:v>
                </c:pt>
                <c:pt idx="6">
                  <c:v>8</c:v>
                </c:pt>
                <c:pt idx="7">
                  <c:v>7</c:v>
                </c:pt>
                <c:pt idx="8">
                  <c:v>6</c:v>
                </c:pt>
                <c:pt idx="9">
                  <c:v>5</c:v>
                </c:pt>
                <c:pt idx="10">
                  <c:v>5</c:v>
                </c:pt>
                <c:pt idx="11">
                  <c:v>5</c:v>
                </c:pt>
                <c:pt idx="12">
                  <c:v>5</c:v>
                </c:pt>
                <c:pt idx="13">
                  <c:v>4</c:v>
                </c:pt>
                <c:pt idx="14">
                  <c:v>4</c:v>
                </c:pt>
                <c:pt idx="15">
                  <c:v>4</c:v>
                </c:pt>
                <c:pt idx="16">
                  <c:v>4</c:v>
                </c:pt>
                <c:pt idx="17">
                  <c:v>3</c:v>
                </c:pt>
                <c:pt idx="18">
                  <c:v>3</c:v>
                </c:pt>
                <c:pt idx="19">
                  <c:v>3</c:v>
                </c:pt>
                <c:pt idx="20">
                  <c:v>3</c:v>
                </c:pt>
                <c:pt idx="21">
                  <c:v>2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AD-4116-A261-5789530A7D5F}"/>
            </c:ext>
          </c:extLst>
        </c:ser>
        <c:ser>
          <c:idx val="1"/>
          <c:order val="1"/>
          <c:tx>
            <c:strRef>
              <c:f>Sheet1!$C$3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rgbClr val="075B79"/>
            </a:solidFill>
          </c:spPr>
          <c:invertIfNegative val="0"/>
          <c:cat>
            <c:strRef>
              <c:f>Sheet1!$A$4:$A$32</c:f>
              <c:strCache>
                <c:ptCount val="29"/>
                <c:pt idx="0">
                  <c:v>SE</c:v>
                </c:pt>
                <c:pt idx="1">
                  <c:v>FI</c:v>
                </c:pt>
                <c:pt idx="2">
                  <c:v>DK</c:v>
                </c:pt>
                <c:pt idx="3">
                  <c:v>AT</c:v>
                </c:pt>
                <c:pt idx="4">
                  <c:v>EE</c:v>
                </c:pt>
                <c:pt idx="5">
                  <c:v>LV</c:v>
                </c:pt>
                <c:pt idx="6">
                  <c:v>CZ</c:v>
                </c:pt>
                <c:pt idx="7">
                  <c:v>LU</c:v>
                </c:pt>
                <c:pt idx="8">
                  <c:v>SI</c:v>
                </c:pt>
                <c:pt idx="9">
                  <c:v>SK</c:v>
                </c:pt>
                <c:pt idx="10">
                  <c:v>BE</c:v>
                </c:pt>
                <c:pt idx="11">
                  <c:v>DE</c:v>
                </c:pt>
                <c:pt idx="12">
                  <c:v>EU28</c:v>
                </c:pt>
                <c:pt idx="13">
                  <c:v>IT</c:v>
                </c:pt>
                <c:pt idx="14">
                  <c:v>HR</c:v>
                </c:pt>
                <c:pt idx="15">
                  <c:v>CY</c:v>
                </c:pt>
                <c:pt idx="16">
                  <c:v>LT</c:v>
                </c:pt>
                <c:pt idx="17">
                  <c:v>FR</c:v>
                </c:pt>
                <c:pt idx="18">
                  <c:v>NL</c:v>
                </c:pt>
                <c:pt idx="19">
                  <c:v>PL</c:v>
                </c:pt>
                <c:pt idx="20">
                  <c:v>UK</c:v>
                </c:pt>
                <c:pt idx="21">
                  <c:v>PT</c:v>
                </c:pt>
                <c:pt idx="22">
                  <c:v>MT</c:v>
                </c:pt>
                <c:pt idx="23">
                  <c:v>RO</c:v>
                </c:pt>
                <c:pt idx="24">
                  <c:v>BG</c:v>
                </c:pt>
                <c:pt idx="25">
                  <c:v>IE</c:v>
                </c:pt>
                <c:pt idx="26">
                  <c:v>EL</c:v>
                </c:pt>
                <c:pt idx="27">
                  <c:v>ES</c:v>
                </c:pt>
                <c:pt idx="28">
                  <c:v>HU</c:v>
                </c:pt>
              </c:strCache>
            </c:strRef>
          </c:cat>
          <c:val>
            <c:numRef>
              <c:f>Sheet1!$C$4:$C$32</c:f>
              <c:numCache>
                <c:formatCode>General</c:formatCode>
                <c:ptCount val="29"/>
                <c:pt idx="0">
                  <c:v>50</c:v>
                </c:pt>
                <c:pt idx="1">
                  <c:v>83</c:v>
                </c:pt>
                <c:pt idx="2">
                  <c:v>84</c:v>
                </c:pt>
                <c:pt idx="3">
                  <c:v>88</c:v>
                </c:pt>
                <c:pt idx="4">
                  <c:v>89</c:v>
                </c:pt>
                <c:pt idx="5">
                  <c:v>90</c:v>
                </c:pt>
                <c:pt idx="6">
                  <c:v>92</c:v>
                </c:pt>
                <c:pt idx="7">
                  <c:v>93</c:v>
                </c:pt>
                <c:pt idx="8">
                  <c:v>93</c:v>
                </c:pt>
                <c:pt idx="9">
                  <c:v>94</c:v>
                </c:pt>
                <c:pt idx="10">
                  <c:v>95</c:v>
                </c:pt>
                <c:pt idx="11">
                  <c:v>95</c:v>
                </c:pt>
                <c:pt idx="12">
                  <c:v>95</c:v>
                </c:pt>
                <c:pt idx="13">
                  <c:v>94</c:v>
                </c:pt>
                <c:pt idx="14">
                  <c:v>96</c:v>
                </c:pt>
                <c:pt idx="15">
                  <c:v>96</c:v>
                </c:pt>
                <c:pt idx="16">
                  <c:v>96</c:v>
                </c:pt>
                <c:pt idx="17">
                  <c:v>97</c:v>
                </c:pt>
                <c:pt idx="18">
                  <c:v>97</c:v>
                </c:pt>
                <c:pt idx="19">
                  <c:v>97</c:v>
                </c:pt>
                <c:pt idx="20">
                  <c:v>97</c:v>
                </c:pt>
                <c:pt idx="21">
                  <c:v>98</c:v>
                </c:pt>
                <c:pt idx="22">
                  <c:v>98</c:v>
                </c:pt>
                <c:pt idx="23">
                  <c:v>98</c:v>
                </c:pt>
                <c:pt idx="24">
                  <c:v>99</c:v>
                </c:pt>
                <c:pt idx="25">
                  <c:v>99</c:v>
                </c:pt>
                <c:pt idx="26">
                  <c:v>99</c:v>
                </c:pt>
                <c:pt idx="27">
                  <c:v>99</c:v>
                </c:pt>
                <c:pt idx="28">
                  <c:v>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930-4F7E-ADE6-87BB521470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5055104"/>
        <c:axId val="145081472"/>
      </c:barChart>
      <c:catAx>
        <c:axId val="1450551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800">
                <a:solidFill>
                  <a:srgbClr val="11516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sv-SE"/>
          </a:p>
        </c:txPr>
        <c:crossAx val="145081472"/>
        <c:crosses val="autoZero"/>
        <c:auto val="1"/>
        <c:lblAlgn val="ctr"/>
        <c:lblOffset val="100"/>
        <c:noMultiLvlLbl val="0"/>
      </c:catAx>
      <c:valAx>
        <c:axId val="1450814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>
                <a:solidFill>
                  <a:srgbClr val="11516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sv-SE"/>
          </a:p>
        </c:txPr>
        <c:crossAx val="145055104"/>
        <c:crosses val="autoZero"/>
        <c:crossBetween val="between"/>
      </c:valAx>
      <c:spPr>
        <a:ln>
          <a:noFill/>
        </a:ln>
      </c:spPr>
    </c:plotArea>
    <c:legend>
      <c:legendPos val="b"/>
      <c:overlay val="0"/>
      <c:txPr>
        <a:bodyPr/>
        <a:lstStyle/>
        <a:p>
          <a:pPr>
            <a:defRPr sz="1000"/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sv-SE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75B79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rgbClr val="D48127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106A-4640-92B2-B61320F671EE}"/>
              </c:ext>
            </c:extLst>
          </c:dPt>
          <c:cat>
            <c:strRef>
              <c:f>Sheet1!$A$2:$A$28</c:f>
              <c:strCache>
                <c:ptCount val="27"/>
                <c:pt idx="0">
                  <c:v>Sweden</c:v>
                </c:pt>
                <c:pt idx="1">
                  <c:v>Finland</c:v>
                </c:pt>
                <c:pt idx="2">
                  <c:v>Switzerland</c:v>
                </c:pt>
                <c:pt idx="3">
                  <c:v>Portugal</c:v>
                </c:pt>
                <c:pt idx="4">
                  <c:v>Austria</c:v>
                </c:pt>
                <c:pt idx="5">
                  <c:v>Norway</c:v>
                </c:pt>
                <c:pt idx="6">
                  <c:v>Ireland</c:v>
                </c:pt>
                <c:pt idx="7">
                  <c:v>Malta</c:v>
                </c:pt>
                <c:pt idx="8">
                  <c:v>Germany</c:v>
                </c:pt>
                <c:pt idx="9">
                  <c:v>Luxemburg</c:v>
                </c:pt>
                <c:pt idx="10">
                  <c:v>UK</c:v>
                </c:pt>
                <c:pt idx="11">
                  <c:v>Romania</c:v>
                </c:pt>
                <c:pt idx="12">
                  <c:v>Slovakia</c:v>
                </c:pt>
                <c:pt idx="13">
                  <c:v>Denmark</c:v>
                </c:pt>
                <c:pt idx="14">
                  <c:v>Lithuania</c:v>
                </c:pt>
                <c:pt idx="15">
                  <c:v>Spain</c:v>
                </c:pt>
                <c:pt idx="16">
                  <c:v>France</c:v>
                </c:pt>
                <c:pt idx="17">
                  <c:v>Netherlands</c:v>
                </c:pt>
                <c:pt idx="18">
                  <c:v>Italy</c:v>
                </c:pt>
                <c:pt idx="19">
                  <c:v>Slovenia</c:v>
                </c:pt>
                <c:pt idx="20">
                  <c:v>Czech Rep</c:v>
                </c:pt>
                <c:pt idx="21">
                  <c:v>Latvia</c:v>
                </c:pt>
                <c:pt idx="22">
                  <c:v>Estonia</c:v>
                </c:pt>
                <c:pt idx="23">
                  <c:v>Greece</c:v>
                </c:pt>
                <c:pt idx="24">
                  <c:v>Poland</c:v>
                </c:pt>
                <c:pt idx="25">
                  <c:v>Belgium</c:v>
                </c:pt>
                <c:pt idx="26">
                  <c:v>Hungary</c:v>
                </c:pt>
              </c:strCache>
            </c:strRef>
          </c:cat>
          <c:val>
            <c:numRef>
              <c:f>Sheet1!$B$2:$B$28</c:f>
              <c:numCache>
                <c:formatCode>General</c:formatCode>
                <c:ptCount val="27"/>
                <c:pt idx="0">
                  <c:v>50</c:v>
                </c:pt>
                <c:pt idx="1">
                  <c:v>77</c:v>
                </c:pt>
                <c:pt idx="2">
                  <c:v>78</c:v>
                </c:pt>
                <c:pt idx="3">
                  <c:v>79</c:v>
                </c:pt>
                <c:pt idx="4">
                  <c:v>80</c:v>
                </c:pt>
                <c:pt idx="5">
                  <c:v>82</c:v>
                </c:pt>
                <c:pt idx="6">
                  <c:v>85</c:v>
                </c:pt>
                <c:pt idx="7">
                  <c:v>91</c:v>
                </c:pt>
                <c:pt idx="8">
                  <c:v>99</c:v>
                </c:pt>
                <c:pt idx="9">
                  <c:v>102</c:v>
                </c:pt>
                <c:pt idx="10">
                  <c:v>102</c:v>
                </c:pt>
                <c:pt idx="11">
                  <c:v>105</c:v>
                </c:pt>
                <c:pt idx="12">
                  <c:v>108</c:v>
                </c:pt>
                <c:pt idx="13">
                  <c:v>110</c:v>
                </c:pt>
                <c:pt idx="14">
                  <c:v>120</c:v>
                </c:pt>
                <c:pt idx="15">
                  <c:v>121</c:v>
                </c:pt>
                <c:pt idx="16">
                  <c:v>123</c:v>
                </c:pt>
                <c:pt idx="17">
                  <c:v>125</c:v>
                </c:pt>
                <c:pt idx="18">
                  <c:v>127</c:v>
                </c:pt>
                <c:pt idx="19">
                  <c:v>134</c:v>
                </c:pt>
                <c:pt idx="20">
                  <c:v>135</c:v>
                </c:pt>
                <c:pt idx="21">
                  <c:v>135</c:v>
                </c:pt>
                <c:pt idx="22">
                  <c:v>138</c:v>
                </c:pt>
                <c:pt idx="23">
                  <c:v>142</c:v>
                </c:pt>
                <c:pt idx="24">
                  <c:v>161</c:v>
                </c:pt>
                <c:pt idx="25">
                  <c:v>171</c:v>
                </c:pt>
                <c:pt idx="26">
                  <c:v>193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06A-4640-92B2-B61320F671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68099968"/>
        <c:axId val="268101504"/>
      </c:barChart>
      <c:catAx>
        <c:axId val="2680999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>
                <a:solidFill>
                  <a:srgbClr val="11516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sv-SE"/>
          </a:p>
        </c:txPr>
        <c:crossAx val="268101504"/>
        <c:crosses val="autoZero"/>
        <c:auto val="1"/>
        <c:lblAlgn val="ctr"/>
        <c:lblOffset val="100"/>
        <c:noMultiLvlLbl val="0"/>
      </c:catAx>
      <c:valAx>
        <c:axId val="268101504"/>
        <c:scaling>
          <c:orientation val="minMax"/>
        </c:scaling>
        <c:delete val="0"/>
        <c:axPos val="l"/>
        <c:majorGridlines>
          <c:spPr>
            <a:ln w="3175">
              <a:solidFill>
                <a:srgbClr val="B3C5CE"/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>
                <a:solidFill>
                  <a:srgbClr val="11516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sv-SE"/>
          </a:p>
        </c:txPr>
        <c:crossAx val="268099968"/>
        <c:crosses val="autoZero"/>
        <c:crossBetween val="between"/>
      </c:valAx>
      <c:spPr>
        <a:ln>
          <a:solidFill>
            <a:srgbClr val="B3C5CE"/>
          </a:solidFill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sv-SE"/>
    </a:p>
  </c:txPr>
  <c:externalData r:id="rId2">
    <c:autoUpdate val="0"/>
  </c:externalData>
  <c:userShapes r:id="rId3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75B79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rgbClr val="D48127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E5BC-4E5B-B492-742EE7CEFC42}"/>
              </c:ext>
            </c:extLst>
          </c:dPt>
          <c:cat>
            <c:strRef>
              <c:f>Sheet1!$A$2:$A$28</c:f>
              <c:strCache>
                <c:ptCount val="27"/>
                <c:pt idx="0">
                  <c:v>Sweden</c:v>
                </c:pt>
                <c:pt idx="1">
                  <c:v>Switzerland</c:v>
                </c:pt>
                <c:pt idx="2">
                  <c:v>Norway</c:v>
                </c:pt>
                <c:pt idx="3">
                  <c:v>Austria</c:v>
                </c:pt>
                <c:pt idx="4">
                  <c:v>France</c:v>
                </c:pt>
                <c:pt idx="5">
                  <c:v>Spain</c:v>
                </c:pt>
                <c:pt idx="6">
                  <c:v>Portugal</c:v>
                </c:pt>
                <c:pt idx="7">
                  <c:v>Malta</c:v>
                </c:pt>
                <c:pt idx="8">
                  <c:v>Finland</c:v>
                </c:pt>
                <c:pt idx="9">
                  <c:v>Ireland</c:v>
                </c:pt>
                <c:pt idx="10">
                  <c:v>Italy</c:v>
                </c:pt>
                <c:pt idx="11">
                  <c:v>UK</c:v>
                </c:pt>
                <c:pt idx="12">
                  <c:v>Netherlands</c:v>
                </c:pt>
                <c:pt idx="13">
                  <c:v>Luxemburg</c:v>
                </c:pt>
                <c:pt idx="14">
                  <c:v>Germany</c:v>
                </c:pt>
                <c:pt idx="15">
                  <c:v>Denmark</c:v>
                </c:pt>
                <c:pt idx="16">
                  <c:v>Belgium</c:v>
                </c:pt>
                <c:pt idx="17">
                  <c:v>Greece</c:v>
                </c:pt>
                <c:pt idx="18">
                  <c:v>Slovenia</c:v>
                </c:pt>
                <c:pt idx="19">
                  <c:v>Czech Rep</c:v>
                </c:pt>
                <c:pt idx="20">
                  <c:v>Slovakia</c:v>
                </c:pt>
                <c:pt idx="21">
                  <c:v>Poland</c:v>
                </c:pt>
                <c:pt idx="22">
                  <c:v>Romania</c:v>
                </c:pt>
                <c:pt idx="23">
                  <c:v>Lithuania</c:v>
                </c:pt>
                <c:pt idx="24">
                  <c:v>Hungary</c:v>
                </c:pt>
                <c:pt idx="25">
                  <c:v>Estonia</c:v>
                </c:pt>
                <c:pt idx="26">
                  <c:v>Latvia</c:v>
                </c:pt>
              </c:strCache>
            </c:strRef>
          </c:cat>
          <c:val>
            <c:numRef>
              <c:f>Sheet1!$B$2:$B$28</c:f>
              <c:numCache>
                <c:formatCode>General</c:formatCode>
                <c:ptCount val="27"/>
                <c:pt idx="0">
                  <c:v>40</c:v>
                </c:pt>
                <c:pt idx="1">
                  <c:v>47</c:v>
                </c:pt>
                <c:pt idx="2">
                  <c:v>57</c:v>
                </c:pt>
                <c:pt idx="3">
                  <c:v>61</c:v>
                </c:pt>
                <c:pt idx="4">
                  <c:v>70</c:v>
                </c:pt>
                <c:pt idx="5">
                  <c:v>72</c:v>
                </c:pt>
                <c:pt idx="6">
                  <c:v>77</c:v>
                </c:pt>
                <c:pt idx="7">
                  <c:v>77</c:v>
                </c:pt>
                <c:pt idx="8">
                  <c:v>79</c:v>
                </c:pt>
                <c:pt idx="9">
                  <c:v>79</c:v>
                </c:pt>
                <c:pt idx="10">
                  <c:v>80</c:v>
                </c:pt>
                <c:pt idx="11">
                  <c:v>81</c:v>
                </c:pt>
                <c:pt idx="12">
                  <c:v>85</c:v>
                </c:pt>
                <c:pt idx="13">
                  <c:v>87</c:v>
                </c:pt>
                <c:pt idx="14">
                  <c:v>91</c:v>
                </c:pt>
                <c:pt idx="15">
                  <c:v>93</c:v>
                </c:pt>
                <c:pt idx="16">
                  <c:v>117</c:v>
                </c:pt>
                <c:pt idx="17">
                  <c:v>131</c:v>
                </c:pt>
                <c:pt idx="18">
                  <c:v>137</c:v>
                </c:pt>
                <c:pt idx="19">
                  <c:v>184</c:v>
                </c:pt>
                <c:pt idx="20">
                  <c:v>215</c:v>
                </c:pt>
                <c:pt idx="21">
                  <c:v>246</c:v>
                </c:pt>
                <c:pt idx="22">
                  <c:v>257</c:v>
                </c:pt>
                <c:pt idx="23">
                  <c:v>281</c:v>
                </c:pt>
                <c:pt idx="24">
                  <c:v>298</c:v>
                </c:pt>
                <c:pt idx="25">
                  <c:v>329</c:v>
                </c:pt>
                <c:pt idx="26">
                  <c:v>376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5BC-4E5B-B492-742EE7CEFC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119488"/>
        <c:axId val="268158080"/>
      </c:barChart>
      <c:catAx>
        <c:axId val="1471194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>
                <a:solidFill>
                  <a:srgbClr val="11516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sv-SE"/>
          </a:p>
        </c:txPr>
        <c:crossAx val="268158080"/>
        <c:crosses val="autoZero"/>
        <c:auto val="1"/>
        <c:lblAlgn val="ctr"/>
        <c:lblOffset val="100"/>
        <c:noMultiLvlLbl val="0"/>
      </c:catAx>
      <c:valAx>
        <c:axId val="268158080"/>
        <c:scaling>
          <c:orientation val="minMax"/>
        </c:scaling>
        <c:delete val="0"/>
        <c:axPos val="l"/>
        <c:majorGridlines>
          <c:spPr>
            <a:ln w="3175">
              <a:solidFill>
                <a:srgbClr val="B3C5CE"/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>
                <a:solidFill>
                  <a:srgbClr val="11516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sv-SE"/>
          </a:p>
        </c:txPr>
        <c:crossAx val="147119488"/>
        <c:crosses val="autoZero"/>
        <c:crossBetween val="between"/>
      </c:valAx>
      <c:spPr>
        <a:ln>
          <a:solidFill>
            <a:srgbClr val="B3C5CE"/>
          </a:solidFill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sv-SE"/>
    </a:p>
  </c:txPr>
  <c:externalData r:id="rId2">
    <c:autoUpdate val="0"/>
  </c:externalData>
  <c:userShapes r:id="rId3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3.2601489134882485E-2"/>
          <c:y val="2.7973479137238719E-2"/>
          <c:w val="0.94245931855620735"/>
          <c:h val="0.9089073436284888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115168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E4891E"/>
              </a:solidFill>
            </c:spPr>
            <c:extLst>
              <c:ext xmlns:c16="http://schemas.microsoft.com/office/drawing/2014/chart" uri="{C3380CC4-5D6E-409C-BE32-E72D297353CC}">
                <c16:uniqueId val="{00000001-7C77-4746-B19E-8FBE6136BD9A}"/>
              </c:ext>
            </c:extLst>
          </c:dPt>
          <c:cat>
            <c:strRef>
              <c:f>Blad6!$B$2:$AC$2</c:f>
              <c:strCache>
                <c:ptCount val="28"/>
                <c:pt idx="0">
                  <c:v>SWE</c:v>
                </c:pt>
                <c:pt idx="1">
                  <c:v>GR</c:v>
                </c:pt>
                <c:pt idx="2">
                  <c:v>IR</c:v>
                </c:pt>
                <c:pt idx="3">
                  <c:v>UK</c:v>
                </c:pt>
                <c:pt idx="4">
                  <c:v>NO</c:v>
                </c:pt>
                <c:pt idx="5">
                  <c:v>NL</c:v>
                </c:pt>
                <c:pt idx="6">
                  <c:v>CH</c:v>
                </c:pt>
                <c:pt idx="7">
                  <c:v>MA</c:v>
                </c:pt>
                <c:pt idx="8">
                  <c:v>FI</c:v>
                </c:pt>
                <c:pt idx="9">
                  <c:v>AU</c:v>
                </c:pt>
                <c:pt idx="10">
                  <c:v>IT</c:v>
                </c:pt>
                <c:pt idx="11">
                  <c:v>DE</c:v>
                </c:pt>
                <c:pt idx="12">
                  <c:v>PT</c:v>
                </c:pt>
                <c:pt idx="13">
                  <c:v>BE</c:v>
                </c:pt>
                <c:pt idx="14">
                  <c:v>FR</c:v>
                </c:pt>
                <c:pt idx="15">
                  <c:v>LA</c:v>
                </c:pt>
                <c:pt idx="16">
                  <c:v>PL </c:v>
                </c:pt>
                <c:pt idx="17">
                  <c:v>DK</c:v>
                </c:pt>
                <c:pt idx="18">
                  <c:v>BU</c:v>
                </c:pt>
                <c:pt idx="19">
                  <c:v>SLO</c:v>
                </c:pt>
                <c:pt idx="20">
                  <c:v>EST</c:v>
                </c:pt>
                <c:pt idx="21">
                  <c:v>ESP</c:v>
                </c:pt>
                <c:pt idx="22">
                  <c:v>LU</c:v>
                </c:pt>
                <c:pt idx="23">
                  <c:v>CZ</c:v>
                </c:pt>
                <c:pt idx="24">
                  <c:v>LI </c:v>
                </c:pt>
                <c:pt idx="25">
                  <c:v>RO</c:v>
                </c:pt>
                <c:pt idx="26">
                  <c:v>SLK</c:v>
                </c:pt>
                <c:pt idx="27">
                  <c:v>HU</c:v>
                </c:pt>
              </c:strCache>
            </c:strRef>
          </c:cat>
          <c:val>
            <c:numRef>
              <c:f>Blad6!$B$3:$AC$3</c:f>
              <c:numCache>
                <c:formatCode>General</c:formatCode>
                <c:ptCount val="28"/>
                <c:pt idx="0">
                  <c:v>9</c:v>
                </c:pt>
                <c:pt idx="1">
                  <c:v>9.5</c:v>
                </c:pt>
                <c:pt idx="2">
                  <c:v>11.6</c:v>
                </c:pt>
                <c:pt idx="3">
                  <c:v>11.7</c:v>
                </c:pt>
                <c:pt idx="4">
                  <c:v>12.3</c:v>
                </c:pt>
                <c:pt idx="5">
                  <c:v>12.6</c:v>
                </c:pt>
                <c:pt idx="6">
                  <c:v>12.8</c:v>
                </c:pt>
                <c:pt idx="7">
                  <c:v>13.6</c:v>
                </c:pt>
                <c:pt idx="8">
                  <c:v>13.9</c:v>
                </c:pt>
                <c:pt idx="9">
                  <c:v>14</c:v>
                </c:pt>
                <c:pt idx="10">
                  <c:v>14.1</c:v>
                </c:pt>
                <c:pt idx="11">
                  <c:v>14.6</c:v>
                </c:pt>
                <c:pt idx="12">
                  <c:v>14.7</c:v>
                </c:pt>
                <c:pt idx="13">
                  <c:v>14.7</c:v>
                </c:pt>
                <c:pt idx="14">
                  <c:v>14.8</c:v>
                </c:pt>
                <c:pt idx="15">
                  <c:v>15.4</c:v>
                </c:pt>
                <c:pt idx="16">
                  <c:v>15.5</c:v>
                </c:pt>
                <c:pt idx="17">
                  <c:v>16.100000000000001</c:v>
                </c:pt>
                <c:pt idx="18">
                  <c:v>16.7</c:v>
                </c:pt>
                <c:pt idx="19">
                  <c:v>17.2</c:v>
                </c:pt>
                <c:pt idx="20">
                  <c:v>17.3</c:v>
                </c:pt>
                <c:pt idx="21">
                  <c:v>18</c:v>
                </c:pt>
                <c:pt idx="22">
                  <c:v>18.2</c:v>
                </c:pt>
                <c:pt idx="23">
                  <c:v>18.399999999999999</c:v>
                </c:pt>
                <c:pt idx="24">
                  <c:v>18.7</c:v>
                </c:pt>
                <c:pt idx="25">
                  <c:v>19.7</c:v>
                </c:pt>
                <c:pt idx="26">
                  <c:v>21.8</c:v>
                </c:pt>
                <c:pt idx="27">
                  <c:v>28.9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C77-4746-B19E-8FBE6136BD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2332160"/>
        <c:axId val="152333696"/>
      </c:barChart>
      <c:catAx>
        <c:axId val="1523321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52333696"/>
        <c:crosses val="autoZero"/>
        <c:auto val="1"/>
        <c:lblAlgn val="ctr"/>
        <c:lblOffset val="100"/>
        <c:noMultiLvlLbl val="0"/>
      </c:catAx>
      <c:valAx>
        <c:axId val="152333696"/>
        <c:scaling>
          <c:orientation val="minMax"/>
          <c:max val="36"/>
        </c:scaling>
        <c:delete val="0"/>
        <c:axPos val="l"/>
        <c:majorGridlines>
          <c:spPr>
            <a:ln>
              <a:solidFill>
                <a:sysClr val="window" lastClr="FFFFFF">
                  <a:lumMod val="85000"/>
                </a:sys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crossAx val="152332160"/>
        <c:crosses val="autoZero"/>
        <c:crossBetween val="between"/>
        <c:majorUnit val="4"/>
      </c:valAx>
    </c:plotArea>
    <c:plotVisOnly val="1"/>
    <c:dispBlanksAs val="gap"/>
    <c:showDLblsOverMax val="0"/>
  </c:chart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0.04377</cdr:x>
      <cdr:y>0.08215</cdr:y>
    </cdr:from>
    <cdr:to>
      <cdr:x>0.34392</cdr:x>
      <cdr:y>0.12322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04056" y="432048"/>
          <a:ext cx="3456384" cy="21602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>
          <a:noAutofit/>
        </a:bodyPr>
        <a:lstStyle xmlns:a="http://schemas.openxmlformats.org/drawingml/2006/main"/>
        <a:p xmlns:a="http://schemas.openxmlformats.org/drawingml/2006/main">
          <a:pPr>
            <a:buClr>
              <a:schemeClr val="accent3"/>
            </a:buClr>
          </a:pPr>
          <a:r>
            <a:rPr lang="en-US" sz="1000" b="1" i="1" dirty="0">
              <a:solidFill>
                <a:srgbClr val="075B79"/>
              </a:solidFill>
              <a:latin typeface="Arial" panose="020B0604020202020204" pitchFamily="34" charset="0"/>
              <a:cs typeface="Arial" panose="020B0604020202020204" pitchFamily="34" charset="0"/>
            </a:rPr>
            <a:t>Death rates, per 100.000  - men  </a:t>
          </a:r>
        </a:p>
      </cdr:txBody>
    </cdr:sp>
  </cdr:relSizeAnchor>
  <cdr:relSizeAnchor xmlns:cdr="http://schemas.openxmlformats.org/drawingml/2006/chartDrawing">
    <cdr:from>
      <cdr:x>0.04377</cdr:x>
      <cdr:y>0.02738</cdr:y>
    </cdr:from>
    <cdr:to>
      <cdr:x>0.81914</cdr:x>
      <cdr:y>0.12322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504042" y="144002"/>
          <a:ext cx="8929005" cy="50406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>
          <a:noAutofit/>
        </a:bodyPr>
        <a:lstStyle xmlns:a="http://schemas.openxmlformats.org/drawingml/2006/main"/>
        <a:p xmlns:a="http://schemas.openxmlformats.org/drawingml/2006/main">
          <a:pPr>
            <a:buClr>
              <a:schemeClr val="accent3"/>
            </a:buClr>
          </a:pPr>
          <a:r>
            <a:rPr lang="en-US" sz="1600" b="1" dirty="0">
              <a:solidFill>
                <a:srgbClr val="075B79"/>
              </a:solidFill>
              <a:latin typeface="Arial" panose="020B0604020202020204" pitchFamily="34" charset="0"/>
              <a:cs typeface="Arial" panose="020B0604020202020204" pitchFamily="34" charset="0"/>
            </a:rPr>
            <a:t>Mortality attributable to tobacco in Europe – trachea, bronchus and lung cancer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0.04377</cdr:x>
      <cdr:y>0.08215</cdr:y>
    </cdr:from>
    <cdr:to>
      <cdr:x>0.34392</cdr:x>
      <cdr:y>0.12322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04056" y="432048"/>
          <a:ext cx="3456384" cy="21602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>
          <a:noAutofit/>
        </a:bodyPr>
        <a:lstStyle xmlns:a="http://schemas.openxmlformats.org/drawingml/2006/main"/>
        <a:p xmlns:a="http://schemas.openxmlformats.org/drawingml/2006/main">
          <a:pPr>
            <a:buClr>
              <a:schemeClr val="accent3"/>
            </a:buClr>
          </a:pPr>
          <a:r>
            <a:rPr lang="en-US" sz="1000" b="1" i="1" dirty="0">
              <a:solidFill>
                <a:srgbClr val="075B79"/>
              </a:solidFill>
              <a:latin typeface="Arial" panose="020B0604020202020204" pitchFamily="34" charset="0"/>
              <a:cs typeface="Arial" panose="020B0604020202020204" pitchFamily="34" charset="0"/>
            </a:rPr>
            <a:t>Death rates, per 100.000  - men  </a:t>
          </a:r>
        </a:p>
      </cdr:txBody>
    </cdr:sp>
  </cdr:relSizeAnchor>
  <cdr:relSizeAnchor xmlns:cdr="http://schemas.openxmlformats.org/drawingml/2006/chartDrawing">
    <cdr:from>
      <cdr:x>0.04377</cdr:x>
      <cdr:y>0.02738</cdr:y>
    </cdr:from>
    <cdr:to>
      <cdr:x>0.81914</cdr:x>
      <cdr:y>0.12322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504042" y="144002"/>
          <a:ext cx="8929005" cy="50406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>
          <a:noAutofit/>
        </a:bodyPr>
        <a:lstStyle xmlns:a="http://schemas.openxmlformats.org/drawingml/2006/main"/>
        <a:p xmlns:a="http://schemas.openxmlformats.org/drawingml/2006/main">
          <a:pPr>
            <a:buClr>
              <a:schemeClr val="accent3"/>
            </a:buClr>
          </a:pPr>
          <a:r>
            <a:rPr lang="en-US" sz="1600" b="1" dirty="0">
              <a:solidFill>
                <a:srgbClr val="075B79"/>
              </a:solidFill>
              <a:latin typeface="Arial" panose="020B0604020202020204" pitchFamily="34" charset="0"/>
              <a:cs typeface="Arial" panose="020B0604020202020204" pitchFamily="34" charset="0"/>
            </a:rPr>
            <a:t>Mortality attributable to tobacco in Europe – all cardiovascular diseases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0.05556</cdr:x>
      <cdr:y>0.04508</cdr:y>
    </cdr:from>
    <cdr:to>
      <cdr:x>1</cdr:x>
      <cdr:y>0.28484</cdr:y>
    </cdr:to>
    <cdr:sp macro="" textlink="">
      <cdr:nvSpPr>
        <cdr:cNvPr id="2" name="Text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04056" y="216024"/>
          <a:ext cx="8568952" cy="114899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/>
        <a:lstStyle xmlns:a="http://schemas.openxmlformats.org/drawingml/2006/main">
          <a:defPPr>
            <a:defRPr lang="sv-SE"/>
          </a:defPPr>
          <a:lvl1pPr algn="l" rtl="0" fontAlgn="base">
            <a:spcBef>
              <a:spcPct val="0"/>
            </a:spcBef>
            <a:spcAft>
              <a:spcPct val="0"/>
            </a:spcAft>
            <a:defRPr sz="2400" kern="1200"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sz="2400" kern="1200"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sz="2400" kern="1200"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sz="2400" kern="1200"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sz="2400" kern="1200"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defRPr>
          </a:lvl5pPr>
          <a:lvl6pPr marL="2286000" algn="l" defTabSz="914400" rtl="0" eaLnBrk="1" latinLnBrk="0" hangingPunct="1">
            <a:defRPr sz="2400" kern="1200"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defRPr>
          </a:lvl6pPr>
          <a:lvl7pPr marL="2743200" algn="l" defTabSz="914400" rtl="0" eaLnBrk="1" latinLnBrk="0" hangingPunct="1">
            <a:defRPr sz="2400" kern="1200"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defRPr>
          </a:lvl7pPr>
          <a:lvl8pPr marL="3200400" algn="l" defTabSz="914400" rtl="0" eaLnBrk="1" latinLnBrk="0" hangingPunct="1">
            <a:defRPr sz="2400" kern="1200"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defRPr>
          </a:lvl8pPr>
          <a:lvl9pPr marL="3657600" algn="l" defTabSz="914400" rtl="0" eaLnBrk="1" latinLnBrk="0" hangingPunct="1">
            <a:defRPr sz="2400" kern="1200"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defRPr>
          </a:lvl9pPr>
        </a:lstStyle>
        <a:p xmlns:a="http://schemas.openxmlformats.org/drawingml/2006/main">
          <a:r>
            <a:rPr lang="en-US" sz="1600" b="1" dirty="0">
              <a:solidFill>
                <a:srgbClr val="075B79"/>
              </a:solidFill>
            </a:rPr>
            <a:t>Oral and pancreatic cancer among men in Europe </a:t>
          </a:r>
        </a:p>
        <a:p xmlns:a="http://schemas.openxmlformats.org/drawingml/2006/main">
          <a:endParaRPr lang="en-US" sz="1100" dirty="0"/>
        </a:p>
        <a:p xmlns:a="http://schemas.openxmlformats.org/drawingml/2006/main">
          <a:r>
            <a:rPr lang="en-US" sz="800" dirty="0"/>
            <a:t>Incidence ASR (W) , new cases per 100,000 males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A9C126-DC71-435B-864F-257C7BB555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340F02-E38F-4723-AB62-6C1B9DF17D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D0DF14-2EBC-40AC-935F-95983FB7C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00E6F-398A-41E3-AAF0-33C07E6D7242}" type="datetimeFigureOut">
              <a:rPr lang="sv-SE" smtClean="0"/>
              <a:t>2019-10-24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044537-DD5B-44F7-AF77-CF563BB7B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5F3DD0-6A90-4624-939A-A55FB1BDC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052B1-2599-4678-B80F-791F34F27D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0781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AD3DB-5EE3-4595-BDCD-2C5023C74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4A9FFC-113D-4C8E-B1D0-0F8312D430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D0E3D5-5C75-478F-B086-2664F5E7A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00E6F-398A-41E3-AAF0-33C07E6D7242}" type="datetimeFigureOut">
              <a:rPr lang="sv-SE" smtClean="0"/>
              <a:t>2019-10-24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956B4D-F51B-482C-9E8A-9BEF86DC9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7D08C5-9C73-418C-BCFA-E1E0351AC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052B1-2599-4678-B80F-791F34F27D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7004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E71802-BC1D-4F53-BDD0-801A3FC649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4CEEA4-D2DE-4B98-B65E-9F7C31B8C0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2B73F2-8486-4804-B028-0A09DF918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00E6F-398A-41E3-AAF0-33C07E6D7242}" type="datetimeFigureOut">
              <a:rPr lang="sv-SE" smtClean="0"/>
              <a:t>2019-10-24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34C763-2648-4A3C-8C25-58239E078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970C86-B937-4275-8366-50DFEA43F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052B1-2599-4678-B80F-791F34F27D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9940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45B8B-A4FE-4657-85A5-4E1DEFA43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A2B50F-4A84-46F8-A49F-AC8F33DA2C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2513D8-F3A1-40DC-AEBA-F47D3A4CD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00E6F-398A-41E3-AAF0-33C07E6D7242}" type="datetimeFigureOut">
              <a:rPr lang="sv-SE" smtClean="0"/>
              <a:t>2019-10-24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3C14EA-1D8C-49D1-AEF3-97EEE93C3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B13F6A-CB2D-41F6-A603-43A93CFAA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052B1-2599-4678-B80F-791F34F27D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57818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A37B3-0FCC-4D18-B187-0057F4A64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C02567-426C-4EC7-B021-A1AB27145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1CEC4C-3DE8-4C99-BD8B-18614AA17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00E6F-398A-41E3-AAF0-33C07E6D7242}" type="datetimeFigureOut">
              <a:rPr lang="sv-SE" smtClean="0"/>
              <a:t>2019-10-24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39CADA-6CAD-4E31-B379-56D41933E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AB95C6-49C4-4135-B7BA-8AD72F7C7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052B1-2599-4678-B80F-791F34F27D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3317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A3EA9-A2F4-448E-8A50-16F63D83F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D1A1A-5141-4F08-BBC4-02D5A8F0DA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054F34-4829-4EB5-9140-EDDB85B7C7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71E6CC-B72C-4F07-B102-0607CF9B5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00E6F-398A-41E3-AAF0-33C07E6D7242}" type="datetimeFigureOut">
              <a:rPr lang="sv-SE" smtClean="0"/>
              <a:t>2019-10-24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3D914C-86D4-4345-800B-0A459DE8E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05F22F-904E-40E6-B35C-303B4751C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052B1-2599-4678-B80F-791F34F27D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4541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B1FFA-8B2D-47A6-A356-BCC269CC9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3FB08B-380A-47F4-8D3C-47F6A3CAFA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9E8844-9B6B-4496-B950-42BB38A855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3FF51A-52A3-4C04-91E1-6E354B7E79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92D9E8-219B-4295-994B-3916207349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D69FFC-DEB8-40B8-B193-DAA2CA487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00E6F-398A-41E3-AAF0-33C07E6D7242}" type="datetimeFigureOut">
              <a:rPr lang="sv-SE" smtClean="0"/>
              <a:t>2019-10-24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D2C8342-722D-4BA5-A964-A8EDF543A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BEADC6-F6B7-4D4D-AD64-0E55F3515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052B1-2599-4678-B80F-791F34F27D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9070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6D017-63B4-48A5-A4B1-3AB6483F6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E4535E-3022-4D76-83A8-59F5D6B3C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00E6F-398A-41E3-AAF0-33C07E6D7242}" type="datetimeFigureOut">
              <a:rPr lang="sv-SE" smtClean="0"/>
              <a:t>2019-10-24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FCA905-45B0-4EF8-8029-0CCDC370B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885387-2220-4AEA-8CE6-AD5E1D83B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052B1-2599-4678-B80F-791F34F27D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67800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161AAF-F71B-4E04-858B-3E0333668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00E6F-398A-41E3-AAF0-33C07E6D7242}" type="datetimeFigureOut">
              <a:rPr lang="sv-SE" smtClean="0"/>
              <a:t>2019-10-24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1EDC251-E915-4C79-96B9-4AB8F783C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08EE5D-1535-48D0-9D33-C0FCB6268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052B1-2599-4678-B80F-791F34F27D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57726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C2D52-5FEF-47A5-A623-79B953607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86E984-4D3E-4E4C-93DC-908199C51D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2B3AC4-E241-4BC1-B6E1-4711A1730F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38FA85-898B-49DB-8BC5-93894DE34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00E6F-398A-41E3-AAF0-33C07E6D7242}" type="datetimeFigureOut">
              <a:rPr lang="sv-SE" smtClean="0"/>
              <a:t>2019-10-24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F658B3-5CAB-42A8-B7C1-F4F2EF202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F135E5-C346-487E-A754-301DFB74E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052B1-2599-4678-B80F-791F34F27D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07224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0F3FA-D7A6-4BE2-8EEA-135ED2310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71EB30-07B7-4F58-A319-FEF63D1F06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D921DD-5E4A-4604-8652-2452386588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794310-8EAE-4814-8FB4-B4D26D490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00E6F-398A-41E3-AAF0-33C07E6D7242}" type="datetimeFigureOut">
              <a:rPr lang="sv-SE" smtClean="0"/>
              <a:t>2019-10-24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744AFA-83F4-40E3-B080-E06C58B9D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8F631D-0714-41B7-AFBA-8E1CCC925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052B1-2599-4678-B80F-791F34F27D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72459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EBA7BB-4B93-4F60-BD14-FBFEC1E3A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57EEA9-D237-45D0-BA1D-2C6B10D636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610EB3-FF0D-4882-B706-08E3B88F24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200E6F-398A-41E3-AAF0-33C07E6D7242}" type="datetimeFigureOut">
              <a:rPr lang="sv-SE" smtClean="0"/>
              <a:t>2019-10-24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B08857-0836-44B6-8EB0-FDBCEB256A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62F659-A76C-4154-A0E3-A5BDEBCEB7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4052B1-2599-4678-B80F-791F34F27D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22826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A4D7432-96B5-4F2A-A975-58517BC219E7}"/>
              </a:ext>
            </a:extLst>
          </p:cNvPr>
          <p:cNvSpPr txBox="1"/>
          <p:nvPr/>
        </p:nvSpPr>
        <p:spPr>
          <a:xfrm>
            <a:off x="1214781" y="1096726"/>
            <a:ext cx="9457141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dirty="0"/>
              <a:t>The </a:t>
            </a:r>
            <a:r>
              <a:rPr lang="en-US" b="1" i="1" dirty="0"/>
              <a:t>The Swedish Experience </a:t>
            </a:r>
            <a:r>
              <a:rPr lang="en-US" dirty="0"/>
              <a:t>with tobacco is unique and stems from the high prevalence </a:t>
            </a:r>
          </a:p>
          <a:p>
            <a:pPr algn="ctr"/>
            <a:r>
              <a:rPr lang="en-US" dirty="0"/>
              <a:t>of snus use among tobacco users in Sweden. While total tobacco consumption levels in </a:t>
            </a:r>
          </a:p>
          <a:p>
            <a:pPr algn="ctr"/>
            <a:r>
              <a:rPr lang="en-US" dirty="0"/>
              <a:t>Sweden are comparable with other countries in Europe, the use of Swedish snus has increased </a:t>
            </a:r>
          </a:p>
          <a:p>
            <a:pPr algn="ctr"/>
            <a:r>
              <a:rPr lang="en-US" dirty="0"/>
              <a:t>at the expense of smoking. The consequence being that the Swedes are at the lowest risk of dying </a:t>
            </a:r>
          </a:p>
          <a:p>
            <a:pPr algn="ctr"/>
            <a:r>
              <a:rPr lang="en-US" dirty="0"/>
              <a:t>from any tobacco-related disease compared to any other western country. Including oral cancer. </a:t>
            </a:r>
          </a:p>
          <a:p>
            <a:pPr algn="ctr"/>
            <a:r>
              <a:rPr lang="en-US" dirty="0"/>
              <a:t>This unique tobacco consumption pattern is now being replicated in Norway. </a:t>
            </a:r>
          </a:p>
          <a:p>
            <a:pPr marL="0" lvl="1" algn="ctr"/>
            <a:endParaRPr lang="en-US" sz="1400" b="1" noProof="1">
              <a:solidFill>
                <a:schemeClr val="accent3"/>
              </a:solidFill>
              <a:cs typeface="Arial"/>
            </a:endParaRPr>
          </a:p>
          <a:p>
            <a:pPr marL="0" lvl="1" algn="ctr"/>
            <a:endParaRPr lang="en-US" sz="1400" b="1" noProof="1">
              <a:solidFill>
                <a:schemeClr val="accent3"/>
              </a:solidFill>
              <a:cs typeface="Arial"/>
            </a:endParaRPr>
          </a:p>
          <a:p>
            <a:pPr marL="0" lvl="1" algn="ctr"/>
            <a:endParaRPr lang="en-US" sz="1400" b="1" noProof="1">
              <a:solidFill>
                <a:schemeClr val="accent3"/>
              </a:solidFill>
              <a:cs typeface="Arial"/>
            </a:endParaRPr>
          </a:p>
          <a:p>
            <a:pPr marL="0" lvl="1" algn="ctr"/>
            <a:r>
              <a:rPr lang="en-US" sz="1400" b="1" noProof="1">
                <a:solidFill>
                  <a:schemeClr val="bg1">
                    <a:lumMod val="50000"/>
                  </a:schemeClr>
                </a:solidFill>
                <a:cs typeface="Arial"/>
              </a:rPr>
              <a:t>“It is the smoke from combustible tobacco products—not nicotine—that injures and kills millions of smokers.”</a:t>
            </a:r>
          </a:p>
          <a:p>
            <a:pPr marL="0" lvl="1" algn="ctr"/>
            <a:r>
              <a:rPr lang="sv-SE" sz="800" b="1" i="1" noProof="1">
                <a:solidFill>
                  <a:schemeClr val="bg1">
                    <a:lumMod val="50000"/>
                  </a:schemeClr>
                </a:solidFill>
                <a:cs typeface="Arial"/>
              </a:rPr>
              <a:t>American Cancer Society (2018)</a:t>
            </a:r>
          </a:p>
          <a:p>
            <a:pPr marL="0" lvl="1" algn="ctr"/>
            <a:endParaRPr lang="sv-SE" sz="800" b="1" i="1" noProof="1">
              <a:solidFill>
                <a:schemeClr val="bg1">
                  <a:lumMod val="50000"/>
                </a:schemeClr>
              </a:solidFill>
              <a:cs typeface="Arial"/>
            </a:endParaRPr>
          </a:p>
          <a:p>
            <a:pPr marL="0" lvl="1" algn="ctr"/>
            <a:endParaRPr lang="en-US" sz="1400" b="1" noProof="1">
              <a:solidFill>
                <a:schemeClr val="bg1">
                  <a:lumMod val="50000"/>
                </a:schemeClr>
              </a:solidFill>
              <a:cs typeface="Arial"/>
            </a:endParaRPr>
          </a:p>
          <a:p>
            <a:pPr marL="0" lvl="1" algn="ctr"/>
            <a:r>
              <a:rPr lang="en-US" sz="1400" b="1" noProof="1">
                <a:solidFill>
                  <a:schemeClr val="bg1">
                    <a:lumMod val="50000"/>
                  </a:schemeClr>
                </a:solidFill>
                <a:cs typeface="Arial"/>
              </a:rPr>
              <a:t>“It's not the nicotine that kills you, it's all the other carcinogens in lighting tobacco on fire.”</a:t>
            </a:r>
          </a:p>
          <a:p>
            <a:pPr marL="0" lvl="1" algn="ctr"/>
            <a:r>
              <a:rPr lang="en-US" sz="800" b="1" i="1" noProof="1">
                <a:solidFill>
                  <a:schemeClr val="bg1">
                    <a:lumMod val="50000"/>
                  </a:schemeClr>
                </a:solidFill>
                <a:cs typeface="Arial"/>
              </a:rPr>
              <a:t>FDA Commissioner Scott Gottlieb</a:t>
            </a:r>
          </a:p>
          <a:p>
            <a:pPr marL="0" lvl="1" algn="ctr"/>
            <a:endParaRPr lang="en-US" sz="1400" b="1" noProof="1">
              <a:solidFill>
                <a:schemeClr val="bg1">
                  <a:lumMod val="50000"/>
                </a:schemeClr>
              </a:solidFill>
              <a:cs typeface="Arial"/>
            </a:endParaRPr>
          </a:p>
          <a:p>
            <a:pPr marL="0" lvl="1" algn="ctr"/>
            <a:r>
              <a:rPr lang="en-US" sz="1400" b="1" noProof="1">
                <a:solidFill>
                  <a:schemeClr val="bg1">
                    <a:lumMod val="50000"/>
                  </a:schemeClr>
                </a:solidFill>
                <a:cs typeface="Arial"/>
              </a:rPr>
              <a:t>“Long-term use of nicotine by ‘snus’ users has not been found to increase the risk of serious health problems in adults.”</a:t>
            </a:r>
          </a:p>
          <a:p>
            <a:pPr marL="0" lvl="1" algn="ctr"/>
            <a:r>
              <a:rPr lang="en-US" sz="800" b="1" i="1" noProof="1">
                <a:solidFill>
                  <a:schemeClr val="bg1">
                    <a:lumMod val="50000"/>
                  </a:schemeClr>
                </a:solidFill>
                <a:cs typeface="Arial"/>
              </a:rPr>
              <a:t>Public Health England (2018)</a:t>
            </a:r>
          </a:p>
          <a:p>
            <a:pPr marL="0" lvl="1" algn="ctr"/>
            <a:endParaRPr lang="en-US" sz="1400" b="1" noProof="1">
              <a:solidFill>
                <a:schemeClr val="bg1">
                  <a:lumMod val="50000"/>
                </a:schemeClr>
              </a:solidFill>
              <a:cs typeface="Arial"/>
            </a:endParaRPr>
          </a:p>
          <a:p>
            <a:pPr marL="0" lvl="1" algn="ctr"/>
            <a:endParaRPr lang="en-US" sz="1400" b="1" noProof="1">
              <a:solidFill>
                <a:schemeClr val="bg1">
                  <a:lumMod val="50000"/>
                </a:schemeClr>
              </a:solidFill>
              <a:cs typeface="Arial"/>
            </a:endParaRPr>
          </a:p>
          <a:p>
            <a:pPr marL="0" lvl="1" algn="ctr"/>
            <a:r>
              <a:rPr lang="en-US" sz="1400" b="1" noProof="1">
                <a:solidFill>
                  <a:schemeClr val="bg1">
                    <a:lumMod val="50000"/>
                  </a:schemeClr>
                </a:solidFill>
                <a:cs typeface="Arial"/>
              </a:rPr>
              <a:t>“The general medical position is that nicotine itself poses few health risks, except among certain vulnerable groups.”</a:t>
            </a:r>
          </a:p>
          <a:p>
            <a:pPr marL="0" lvl="1" algn="ctr"/>
            <a:r>
              <a:rPr lang="en-US" sz="800" b="1" i="1" noProof="1">
                <a:solidFill>
                  <a:schemeClr val="bg1">
                    <a:lumMod val="50000"/>
                  </a:schemeClr>
                </a:solidFill>
                <a:cs typeface="Arial"/>
              </a:rPr>
              <a:t>Cancer Research UK</a:t>
            </a:r>
          </a:p>
          <a:p>
            <a:pPr marL="0" lvl="1" algn="ctr"/>
            <a:endParaRPr lang="sv-SE" sz="800" b="1" i="1" noProof="1">
              <a:solidFill>
                <a:schemeClr val="bg1">
                  <a:lumMod val="50000"/>
                </a:schemeClr>
              </a:solidFill>
              <a:cs typeface="Arial"/>
            </a:endParaRPr>
          </a:p>
          <a:p>
            <a:endParaRPr lang="en-US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182458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65B19-4345-4026-AD4D-D2EA5977A132}" type="slidenum">
              <a:rPr lang="en-US" smtClean="0"/>
              <a:t>10</a:t>
            </a:fld>
            <a:endParaRPr lang="en-US"/>
          </a:p>
        </p:txBody>
      </p:sp>
      <p:graphicFrame>
        <p:nvGraphicFramePr>
          <p:cNvPr id="4" name="Diagram 3"/>
          <p:cNvGraphicFramePr>
            <a:graphicFrameLocks/>
          </p:cNvGraphicFramePr>
          <p:nvPr/>
        </p:nvGraphicFramePr>
        <p:xfrm>
          <a:off x="1560677" y="981366"/>
          <a:ext cx="9070646" cy="4791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263527" y="6092603"/>
            <a:ext cx="1645811" cy="246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000" i="1" noProof="1">
                <a:solidFill>
                  <a:srgbClr val="115168"/>
                </a:solidFill>
                <a:cs typeface="Arial"/>
              </a:rPr>
              <a:t>Källa: WHO/IARC, 2008</a:t>
            </a:r>
            <a:endParaRPr lang="it-IT" sz="1000" i="1" noProof="1">
              <a:solidFill>
                <a:srgbClr val="115168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17470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65B19-4345-4026-AD4D-D2EA5977A132}" type="slidenum">
              <a:rPr lang="en-US" smtClean="0"/>
              <a:t>11</a:t>
            </a:fld>
            <a:endParaRPr lang="en-US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0570" y="693408"/>
            <a:ext cx="7126936" cy="55111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42609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65B19-4345-4026-AD4D-D2EA5977A132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679274" y="223085"/>
            <a:ext cx="11512727" cy="43327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OVERALL TOBACCO USE eu28 – men &amp; women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1" y="1341982"/>
          <a:ext cx="11512727" cy="4894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263527" y="6524538"/>
            <a:ext cx="2369099" cy="20774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buClr>
                <a:schemeClr val="accent3"/>
              </a:buClr>
            </a:pPr>
            <a:r>
              <a:rPr lang="en-US" sz="900" i="1" dirty="0">
                <a:solidFill>
                  <a:schemeClr val="tx2"/>
                </a:solidFill>
                <a:latin typeface="+mj-lt"/>
              </a:rPr>
              <a:t>Source: Eurobarometer 458, May 2017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96806" y="620390"/>
            <a:ext cx="8854678" cy="64790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buClr>
                <a:schemeClr val="accent3"/>
              </a:buClr>
            </a:pPr>
            <a:r>
              <a:rPr lang="en-US" sz="1799" dirty="0">
                <a:solidFill>
                  <a:schemeClr val="tx2"/>
                </a:solidFill>
              </a:rPr>
              <a:t>Daily tobacco users - cigarettes, oral, chewing or nasal tobacco (%)  </a:t>
            </a:r>
            <a:endParaRPr lang="sv-SE" sz="1799" dirty="0" err="1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7894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65B19-4345-4026-AD4D-D2EA5977A132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679274" y="223085"/>
            <a:ext cx="11512727" cy="43327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Daily smokers eu28 – men &amp; women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1" y="1341982"/>
          <a:ext cx="11512727" cy="4894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327667" y="6483121"/>
            <a:ext cx="2369099" cy="20774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buClr>
                <a:schemeClr val="accent3"/>
              </a:buClr>
            </a:pPr>
            <a:r>
              <a:rPr lang="en-US" sz="900" i="1" dirty="0">
                <a:solidFill>
                  <a:schemeClr val="tx2"/>
                </a:solidFill>
                <a:latin typeface="+mj-lt"/>
              </a:rPr>
              <a:t>Source: Eurobarometer 458, May 2017, </a:t>
            </a:r>
            <a:r>
              <a:rPr lang="en-US" sz="900" i="1" dirty="0" err="1">
                <a:solidFill>
                  <a:schemeClr val="tx2"/>
                </a:solidFill>
                <a:latin typeface="+mj-lt"/>
              </a:rPr>
              <a:t>Statistisk</a:t>
            </a:r>
            <a:r>
              <a:rPr lang="en-US" sz="900" i="1" dirty="0">
                <a:solidFill>
                  <a:schemeClr val="tx2"/>
                </a:solidFill>
                <a:latin typeface="+mj-lt"/>
              </a:rPr>
              <a:t> </a:t>
            </a:r>
            <a:r>
              <a:rPr lang="en-US" sz="900" i="1" dirty="0" err="1">
                <a:solidFill>
                  <a:schemeClr val="tx2"/>
                </a:solidFill>
                <a:latin typeface="+mj-lt"/>
              </a:rPr>
              <a:t>Sentralbyrå</a:t>
            </a:r>
            <a:r>
              <a:rPr lang="en-US" sz="900" i="1" dirty="0">
                <a:solidFill>
                  <a:schemeClr val="tx2"/>
                </a:solidFill>
                <a:latin typeface="+mj-lt"/>
              </a:rPr>
              <a:t> 2016 (Norge)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8795" y="620390"/>
            <a:ext cx="8854678" cy="64790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buClr>
                <a:schemeClr val="accent3"/>
              </a:buClr>
            </a:pPr>
            <a:r>
              <a:rPr lang="en-US" sz="1799" dirty="0">
                <a:solidFill>
                  <a:schemeClr val="tx2"/>
                </a:solidFill>
              </a:rPr>
              <a:t>Prevalence of daily smokers in the EU (%)  </a:t>
            </a:r>
            <a:endParaRPr lang="sv-SE" sz="1799" dirty="0" err="1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2908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65B19-4345-4026-AD4D-D2EA5977A132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679274" y="223085"/>
            <a:ext cx="11512727" cy="43327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Ex-smokers eu28 – men &amp; women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1" y="1341982"/>
          <a:ext cx="11512727" cy="4894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263527" y="6524538"/>
            <a:ext cx="2369099" cy="20774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buClr>
                <a:schemeClr val="accent3"/>
              </a:buClr>
            </a:pPr>
            <a:r>
              <a:rPr lang="en-US" sz="900" i="1" dirty="0">
                <a:solidFill>
                  <a:schemeClr val="tx2"/>
                </a:solidFill>
                <a:latin typeface="+mj-lt"/>
              </a:rPr>
              <a:t>Source: Eurobarometer 458, May 2017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8795" y="620390"/>
            <a:ext cx="8854678" cy="64790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buClr>
                <a:schemeClr val="accent3"/>
              </a:buClr>
            </a:pPr>
            <a:r>
              <a:rPr lang="en-US" sz="1799" dirty="0">
                <a:solidFill>
                  <a:schemeClr val="tx2"/>
                </a:solidFill>
              </a:rPr>
              <a:t>Prevalence of Ex-smokers in the EU (%)  </a:t>
            </a:r>
            <a:endParaRPr lang="sv-SE" sz="1799" dirty="0" err="1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14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65B19-4345-4026-AD4D-D2EA5977A132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679274" y="223085"/>
            <a:ext cx="11512727" cy="43327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Snus and snuff USE eu28 – men &amp; women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1" y="1341982"/>
          <a:ext cx="11512727" cy="4894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263527" y="6524538"/>
            <a:ext cx="2369099" cy="20774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buClr>
                <a:schemeClr val="accent3"/>
              </a:buClr>
            </a:pPr>
            <a:r>
              <a:rPr lang="en-US" sz="900" i="1" dirty="0">
                <a:solidFill>
                  <a:schemeClr val="tx2"/>
                </a:solidFill>
                <a:latin typeface="+mj-lt"/>
              </a:rPr>
              <a:t>Source: Eurobarometer 458, May 2017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96806" y="621419"/>
            <a:ext cx="8854678" cy="64790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buClr>
                <a:schemeClr val="accent3"/>
              </a:buClr>
            </a:pPr>
            <a:r>
              <a:rPr lang="en-US" sz="1799" dirty="0">
                <a:solidFill>
                  <a:schemeClr val="tx2"/>
                </a:solidFill>
              </a:rPr>
              <a:t>Used or tried oral tobacco (snus), chewing or nasal tobacco (snuff) (%) </a:t>
            </a:r>
          </a:p>
        </p:txBody>
      </p:sp>
      <p:sp>
        <p:nvSpPr>
          <p:cNvPr id="6" name="Rectangle: Rounded Corners 5"/>
          <p:cNvSpPr/>
          <p:nvPr/>
        </p:nvSpPr>
        <p:spPr>
          <a:xfrm>
            <a:off x="480838" y="3789269"/>
            <a:ext cx="287957" cy="1799731"/>
          </a:xfrm>
          <a:prstGeom prst="roundRect">
            <a:avLst/>
          </a:prstGeom>
          <a:noFill/>
          <a:ln>
            <a:solidFill>
              <a:schemeClr val="accent3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799"/>
          </a:p>
        </p:txBody>
      </p:sp>
    </p:spTree>
    <p:extLst>
      <p:ext uri="{BB962C8B-B14F-4D97-AF65-F5344CB8AC3E}">
        <p14:creationId xmlns:p14="http://schemas.microsoft.com/office/powerpoint/2010/main" val="1204559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65B19-4345-4026-AD4D-D2EA5977A132}" type="slidenum">
              <a:rPr lang="en-US" smtClean="0"/>
              <a:t>6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044" y="820366"/>
            <a:ext cx="11549913" cy="5217269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679274" y="223085"/>
            <a:ext cx="11512727" cy="433275"/>
          </a:xfrm>
          <a:prstGeom prst="rect">
            <a:avLst/>
          </a:prstGeom>
        </p:spPr>
        <p:txBody>
          <a:bodyPr vert="horz" lIns="121912" tIns="60956" rIns="121912" bIns="60956" rtlCol="0" anchor="b">
            <a:noAutofit/>
          </a:bodyPr>
          <a:lstStyle>
            <a:lvl1pPr algn="l" defTabSz="1219444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2000" kern="1200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999" b="1" dirty="0">
                <a:solidFill>
                  <a:schemeClr val="tx2"/>
                </a:solidFill>
              </a:rPr>
              <a:t>Snus &amp; Cigarette consumption, Sweden</a:t>
            </a:r>
          </a:p>
        </p:txBody>
      </p:sp>
    </p:spTree>
    <p:extLst>
      <p:ext uri="{BB962C8B-B14F-4D97-AF65-F5344CB8AC3E}">
        <p14:creationId xmlns:p14="http://schemas.microsoft.com/office/powerpoint/2010/main" val="3883326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65B19-4345-4026-AD4D-D2EA5977A132}" type="slidenum">
              <a:rPr lang="en-US" smtClean="0"/>
              <a:t>7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170" y="1053355"/>
            <a:ext cx="11135457" cy="4863763"/>
          </a:xfrm>
          <a:prstGeom prst="rect">
            <a:avLst/>
          </a:prstGeom>
        </p:spPr>
      </p:pic>
      <p:sp>
        <p:nvSpPr>
          <p:cNvPr id="4" name="Title 11"/>
          <p:cNvSpPr txBox="1">
            <a:spLocks/>
          </p:cNvSpPr>
          <p:nvPr/>
        </p:nvSpPr>
        <p:spPr>
          <a:xfrm>
            <a:off x="1488688" y="374879"/>
            <a:ext cx="10405194" cy="51826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ts val="2100"/>
              </a:lnSpc>
              <a:spcBef>
                <a:spcPct val="0"/>
              </a:spcBef>
              <a:buNone/>
              <a:defRPr sz="2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>
                <a:solidFill>
                  <a:srgbClr val="075B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Mortality attributable to tobacco, men per 100,000 (WHO 2012) – A comparison between the EU countries</a:t>
            </a:r>
          </a:p>
        </p:txBody>
      </p:sp>
    </p:spTree>
    <p:extLst>
      <p:ext uri="{BB962C8B-B14F-4D97-AF65-F5344CB8AC3E}">
        <p14:creationId xmlns:p14="http://schemas.microsoft.com/office/powerpoint/2010/main" val="1645850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65B19-4345-4026-AD4D-D2EA5977A132}" type="slidenum">
              <a:rPr lang="en-US" smtClean="0"/>
              <a:t>8</a:t>
            </a:fld>
            <a:endParaRPr lang="en-US"/>
          </a:p>
        </p:txBody>
      </p:sp>
      <p:graphicFrame>
        <p:nvGraphicFramePr>
          <p:cNvPr id="3" name="Content Placeholder 3"/>
          <p:cNvGraphicFramePr>
            <a:graphicFrameLocks/>
          </p:cNvGraphicFramePr>
          <p:nvPr/>
        </p:nvGraphicFramePr>
        <p:xfrm>
          <a:off x="336860" y="837387"/>
          <a:ext cx="11512727" cy="52580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543634" y="6524538"/>
            <a:ext cx="3023549" cy="21596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buClr>
                <a:schemeClr val="accent3"/>
              </a:buClr>
            </a:pPr>
            <a:r>
              <a:rPr lang="en-US" sz="900" i="1" dirty="0">
                <a:solidFill>
                  <a:srgbClr val="0070C0"/>
                </a:solidFill>
                <a:latin typeface="+mj-lt"/>
              </a:rPr>
              <a:t>Source: WHO 2012, Mortality Attributable to tobacco </a:t>
            </a:r>
          </a:p>
        </p:txBody>
      </p:sp>
    </p:spTree>
    <p:extLst>
      <p:ext uri="{BB962C8B-B14F-4D97-AF65-F5344CB8AC3E}">
        <p14:creationId xmlns:p14="http://schemas.microsoft.com/office/powerpoint/2010/main" val="4084054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65B19-4345-4026-AD4D-D2EA5977A132}" type="slidenum">
              <a:rPr lang="en-US" smtClean="0"/>
              <a:t>9</a:t>
            </a:fld>
            <a:endParaRPr lang="en-US"/>
          </a:p>
        </p:txBody>
      </p:sp>
      <p:graphicFrame>
        <p:nvGraphicFramePr>
          <p:cNvPr id="3" name="Content Placeholder 3"/>
          <p:cNvGraphicFramePr>
            <a:graphicFrameLocks/>
          </p:cNvGraphicFramePr>
          <p:nvPr/>
        </p:nvGraphicFramePr>
        <p:xfrm>
          <a:off x="336860" y="837387"/>
          <a:ext cx="11512727" cy="52580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543634" y="6524538"/>
            <a:ext cx="3023549" cy="21596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buClr>
                <a:schemeClr val="accent3"/>
              </a:buClr>
            </a:pPr>
            <a:r>
              <a:rPr lang="en-US" sz="900" i="1" dirty="0">
                <a:solidFill>
                  <a:srgbClr val="0070C0"/>
                </a:solidFill>
                <a:latin typeface="+mj-lt"/>
              </a:rPr>
              <a:t>Source: WHO 2012, Mortality Attributable to tobacco </a:t>
            </a:r>
          </a:p>
        </p:txBody>
      </p:sp>
    </p:spTree>
    <p:extLst>
      <p:ext uri="{BB962C8B-B14F-4D97-AF65-F5344CB8AC3E}">
        <p14:creationId xmlns:p14="http://schemas.microsoft.com/office/powerpoint/2010/main" val="30193559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Swedish Match 2011">
    <a:dk1>
      <a:srgbClr val="000000"/>
    </a:dk1>
    <a:lt1>
      <a:srgbClr val="FFFFFF"/>
    </a:lt1>
    <a:dk2>
      <a:srgbClr val="ECF2F5"/>
    </a:dk2>
    <a:lt2>
      <a:srgbClr val="F4F2EB"/>
    </a:lt2>
    <a:accent1>
      <a:srgbClr val="002F5F"/>
    </a:accent1>
    <a:accent2>
      <a:srgbClr val="5495C5"/>
    </a:accent2>
    <a:accent3>
      <a:srgbClr val="ACAFB0"/>
    </a:accent3>
    <a:accent4>
      <a:srgbClr val="9F1D2F"/>
    </a:accent4>
    <a:accent5>
      <a:srgbClr val="006447"/>
    </a:accent5>
    <a:accent6>
      <a:srgbClr val="99B790"/>
    </a:accent6>
    <a:hlink>
      <a:srgbClr val="F8B12E"/>
    </a:hlink>
    <a:folHlink>
      <a:srgbClr val="AD530D"/>
    </a:folHlink>
  </a:clrScheme>
  <a:fontScheme name="1_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421</Words>
  <Application>Microsoft Office PowerPoint</Application>
  <PresentationFormat>Widescreen</PresentationFormat>
  <Paragraphs>57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OVERALL TOBACCO USE eu28 – men &amp; women</vt:lpstr>
      <vt:lpstr>Daily smokers eu28 – men &amp; women</vt:lpstr>
      <vt:lpstr>Ex-smokers eu28 – men &amp; women</vt:lpstr>
      <vt:lpstr>Snus and snuff USE eu28 – men &amp; women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Patrik Hildingsson</dc:creator>
  <cp:lastModifiedBy>Patrik Hildingsson</cp:lastModifiedBy>
  <cp:revision>5</cp:revision>
  <dcterms:created xsi:type="dcterms:W3CDTF">2019-10-24T08:16:24Z</dcterms:created>
  <dcterms:modified xsi:type="dcterms:W3CDTF">2019-10-24T08:49:08Z</dcterms:modified>
</cp:coreProperties>
</file>